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8868"/>
    <a:srgbClr val="45413E"/>
    <a:srgbClr val="595959"/>
    <a:srgbClr val="E6E0D0"/>
    <a:srgbClr val="FBFBFB"/>
    <a:srgbClr val="D1C3B2"/>
    <a:srgbClr val="E3E6C0"/>
    <a:srgbClr val="AFEFB2"/>
    <a:srgbClr val="FFEFFD"/>
    <a:srgbClr val="FFD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197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4320" y="200"/>
      </p:cViewPr>
      <p:guideLst>
        <p:guide orient="horz" pos="4224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8CEF5B8-553B-4041-B92E-3ED867809BF9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87D5B8-D76A-406D-8F09-35982822FC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4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1pPr>
    <a:lvl2pPr marL="395975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2pPr>
    <a:lvl3pPr marL="791951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3pPr>
    <a:lvl4pPr marL="1187925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4pPr>
    <a:lvl5pPr marL="1583901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5pPr>
    <a:lvl6pPr marL="1979876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6pPr>
    <a:lvl7pPr marL="2375850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7pPr>
    <a:lvl8pPr marL="2771826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8pPr>
    <a:lvl9pPr marL="3167802" algn="l" defTabSz="791951" rtl="0" eaLnBrk="1" latinLnBrk="0" hangingPunct="1">
      <a:defRPr sz="10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25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7D5B8-D76A-406D-8F09-35982822FC1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1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3938" y="1162050"/>
            <a:ext cx="24225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7D5B8-D76A-406D-8F09-35982822FC1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54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1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4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3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4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4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5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7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07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0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E6AF0-3D97-47EA-811F-724EE4BFE462}" type="datetimeFigureOut">
              <a:rPr lang="en-US" smtClean="0"/>
              <a:t>3/18/19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47E2-3AD8-4E74-A1F9-F0805DBEF5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1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40719" y="1246506"/>
            <a:ext cx="7490962" cy="258205"/>
          </a:xfrm>
          <a:prstGeom prst="rect">
            <a:avLst/>
          </a:prstGeom>
          <a:solidFill>
            <a:srgbClr val="45413E"/>
          </a:solidFill>
          <a:ln>
            <a:solidFill>
              <a:srgbClr val="45413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0" dirty="0">
              <a:latin typeface="Corbel" panose="020B05030202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9971" y="107482"/>
            <a:ext cx="3952457" cy="4508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30" b="1" dirty="0">
                <a:latin typeface="Corbel" panose="020B0503020204020204" pitchFamily="34" charset="0"/>
              </a:rPr>
              <a:t>SARAH CLARK SPRINKEL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6848" y="1247593"/>
            <a:ext cx="1173922" cy="284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orbel" panose="020B0503020204020204" pitchFamily="34" charset="0"/>
              </a:rPr>
              <a:t>SUMMARY</a:t>
            </a:r>
            <a:endParaRPr lang="en-US" sz="1200" dirty="0">
              <a:latin typeface="Corbel" panose="020B05030202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85696" y="505996"/>
            <a:ext cx="363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orbel" panose="020B0503020204020204" pitchFamily="34" charset="0"/>
              </a:rPr>
              <a:t>1031 Osceola Avenue</a:t>
            </a:r>
          </a:p>
          <a:p>
            <a:pPr algn="ctr"/>
            <a:r>
              <a:rPr lang="en-US" sz="1200" dirty="0">
                <a:latin typeface="Corbel" panose="020B0503020204020204" pitchFamily="34" charset="0"/>
              </a:rPr>
              <a:t>Winter Park, Florida 32789</a:t>
            </a:r>
          </a:p>
          <a:p>
            <a:pPr algn="ctr"/>
            <a:r>
              <a:rPr lang="en-US" sz="1200" dirty="0">
                <a:latin typeface="Corbel" panose="020B0503020204020204" pitchFamily="34" charset="0"/>
              </a:rPr>
              <a:t>sarah_sprinkel@yahoo.com | 407.247.1912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35408" y="1547503"/>
            <a:ext cx="75339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45413E"/>
                </a:solidFill>
                <a:latin typeface="Corbel" panose="020B0503020204020204" pitchFamily="34" charset="0"/>
              </a:rPr>
              <a:t>Early childhood educator and business development professional, consultant, and entrepreneur with 40+ years experience at the national, regional, state, and local level. Strengths include a vast network of business relationships among federal, state, and local policymakers, in-depth knowledge of federal and state early childhood initiatives, and an abundance of successes in negotiating and implementing important partnerships and collaborations at all levels. Specialties: Developing and building hugely successful teams; identifying and linking partners across public and private businesses, organizations, and governing bodies; and brokering relationships for national e-learning, publishing, non-profit, and for-profit companies.</a:t>
            </a:r>
            <a:endParaRPr lang="en-US" sz="1000" dirty="0">
              <a:latin typeface="Corbel" panose="020B0503020204020204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35407" y="3005795"/>
            <a:ext cx="7492308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prstClr val="black"/>
                </a:solidFill>
                <a:latin typeface="Corbel" panose="020B0503020204020204" pitchFamily="34" charset="0"/>
              </a:rPr>
              <a:t>SARAH SPRINKEL CONSULTING										 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 2018 </a:t>
            </a: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–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Present</a:t>
            </a:r>
            <a:endParaRPr lang="en-US" sz="12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PRINCIPAL CONSULTANT</a:t>
            </a:r>
          </a:p>
          <a:p>
            <a:pPr lvl="0"/>
            <a:endParaRPr lang="en-US" sz="2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Lead in-person and virtual workshops and training presentations to teams interested in classroom growth and success. 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Work with teachers and administrators to develop, implement and evaluate a school's learning environment and curriculum. 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Establish innovative classroom strategies for children, families and schools to optimize learning.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Consultant to Scientific Learning, Waterford, Robert-Leslie, Sadlier, Earobics, Celebration Hospital Child Development Center, and Dr. Becky Baily Conscious Discipline. 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Adjunct </a:t>
            </a:r>
            <a:r>
              <a:rPr lang="en-US" sz="1000" dirty="0" smtClean="0">
                <a:solidFill>
                  <a:srgbClr val="222222"/>
                </a:solidFill>
                <a:latin typeface="Arial" panose="020B0604020202020204" pitchFamily="34" charset="0"/>
              </a:rPr>
              <a:t>teacher for </a:t>
            </a:r>
            <a:r>
              <a:rPr lang="en-US" sz="1000" dirty="0">
                <a:solidFill>
                  <a:srgbClr val="222222"/>
                </a:solidFill>
                <a:latin typeface="Arial" panose="020B0604020202020204" pitchFamily="34" charset="0"/>
              </a:rPr>
              <a:t>University of Central Florida and Rollins College. </a:t>
            </a:r>
          </a:p>
          <a:p>
            <a:pPr marL="171450" lvl="0" indent="-171450">
              <a:buFontTx/>
              <a:buChar char="-"/>
            </a:pPr>
            <a:endParaRPr lang="en-US" sz="600" b="1" dirty="0">
              <a:latin typeface="Corbel" panose="020B0503020204020204" pitchFamily="34" charset="0"/>
            </a:endParaRPr>
          </a:p>
          <a:p>
            <a:pPr lvl="0"/>
            <a:r>
              <a:rPr lang="en-US" sz="1200" b="1" dirty="0">
                <a:latin typeface="Corbel" panose="020B0503020204020204" pitchFamily="34" charset="0"/>
              </a:rPr>
              <a:t>FLORIDA VIRTUAL SCHOOL										 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        2008 </a:t>
            </a: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–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2018</a:t>
            </a:r>
            <a:endParaRPr lang="en-US" sz="1200" b="1" dirty="0">
              <a:latin typeface="Corbel" panose="020B0503020204020204" pitchFamily="34" charset="0"/>
            </a:endParaRPr>
          </a:p>
          <a:p>
            <a:r>
              <a:rPr lang="en-US" sz="1000" b="1" dirty="0">
                <a:latin typeface="Corbel" panose="020B0503020204020204" pitchFamily="34" charset="0"/>
              </a:rPr>
              <a:t>EXECUTIVE DIRECTOR, PRINCIPAL + SENIOR ASSOCIATE OF ELEMENTARY EDUCATION                 			                      </a:t>
            </a:r>
          </a:p>
          <a:p>
            <a:endParaRPr lang="en-US" sz="200" dirty="0">
              <a:latin typeface="Corbel" panose="020B0503020204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Established and built cohesive team of educators who effectively created strong elementary virtual curriculum and delivery that increased program from 20 to 8000 students and 4 to 200 teachers in 4 years.</a:t>
            </a:r>
            <a:endParaRPr lang="en-US" sz="600" dirty="0">
              <a:latin typeface="Corbel" panose="020B0503020204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Developed processes and procedures for elementary ages pertinent to registration, field trips, first hand experiences, blended learning, staffing, evaluations, professional learning communities and student learning objectives.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Developed Elementary partnerships and programs for full-time and part-time elementary virtual.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Served as SES Coordinator and Summer Camp Initiator.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Worked as an adjunct </a:t>
            </a:r>
            <a:r>
              <a:rPr lang="en-US" sz="1000" dirty="0" smtClean="0">
                <a:latin typeface="Corbel" panose="020B0503020204020204" pitchFamily="34" charset="0"/>
              </a:rPr>
              <a:t>teacher </a:t>
            </a:r>
            <a:r>
              <a:rPr lang="en-US" sz="1000" dirty="0">
                <a:latin typeface="Corbel" panose="020B0503020204020204" pitchFamily="34" charset="0"/>
              </a:rPr>
              <a:t>at Rollins College and University of Central Florida by teaching undergraduate education courses.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Served as University of Central Florida Internship Supervisor. 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Provided advisory and support services to Celebration Hospital Child Development Center. The Center opened in 2012 and is now adding K-4 elementary grades.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Served as a consultant to </a:t>
            </a:r>
            <a:r>
              <a:rPr lang="en-US" sz="1000" i="1" dirty="0">
                <a:latin typeface="Corbel" panose="020B0503020204020204" pitchFamily="34" charset="0"/>
              </a:rPr>
              <a:t>Scientific Learning </a:t>
            </a:r>
            <a:r>
              <a:rPr lang="en-US" sz="1000" dirty="0">
                <a:latin typeface="Corbel" panose="020B0503020204020204" pitchFamily="34" charset="0"/>
              </a:rPr>
              <a:t>and </a:t>
            </a:r>
            <a:r>
              <a:rPr lang="en-US" sz="1000" i="1" dirty="0">
                <a:latin typeface="Corbel" panose="020B0503020204020204" pitchFamily="34" charset="0"/>
              </a:rPr>
              <a:t>Robert - Leslie</a:t>
            </a:r>
            <a:r>
              <a:rPr lang="en-US" sz="1000" dirty="0">
                <a:latin typeface="Corbel" panose="020B0503020204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endParaRPr lang="en-US" sz="600" dirty="0">
              <a:latin typeface="Corbel" panose="020B0503020204020204" pitchFamily="34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Corbel" panose="020B0503020204020204" pitchFamily="34" charset="0"/>
              </a:rPr>
              <a:t>CENTRAL FLORIDA YMCA 										  	       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 2003 </a:t>
            </a: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–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2007</a:t>
            </a:r>
            <a:endParaRPr lang="en-US" sz="12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VICE PRESIDENT OF CHILD DEVELOPMENT			                      </a:t>
            </a:r>
          </a:p>
          <a:p>
            <a:pPr lvl="0"/>
            <a:endParaRPr lang="en-US" sz="2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Planned, designed and opened two large child development centers for Walt Disney World (WDW) employee’s children in partnership between Central Florida YMCA and Walt Disney World.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Oversaw child development areas of 14 YMCA’s in Central Florida. These centers continue to provide high-quality programming to children while families participate in wellness activities. 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In 2019, more than 650 children continue to benefit from the high quality centers created for WDW cast member’s children. </a:t>
            </a:r>
            <a:endParaRPr lang="en-US" sz="10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marL="171450" lvl="0" indent="-171450">
              <a:buFontTx/>
              <a:buChar char="-"/>
            </a:pPr>
            <a:endParaRPr lang="en-US" sz="6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Corbel" panose="020B0503020204020204" pitchFamily="34" charset="0"/>
              </a:rPr>
              <a:t>ORANGE COUNTY PUBLIC SCHOOLS (ORLANDO, FL)						  	      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 1973 </a:t>
            </a: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–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2004</a:t>
            </a:r>
            <a:endParaRPr lang="en-US" sz="12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VICE PRESIDENT OF CHILD DEVELOPMENT			                      </a:t>
            </a:r>
          </a:p>
          <a:p>
            <a:pPr lvl="0"/>
            <a:endParaRPr lang="en-US" sz="2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Worked as a Governmental Relations Legislative Liaison and arranged Legislative testimony in House and Senate Hearings.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Served as a Public-Private Partnerships, Community Outreach and Foundation Liaison for superintendent.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Created satellite schools at Spouse Abuse Center, Twin Towers Hotel, Coalition for Homeless, and University of Central Florida.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Served as an Early Childhood Coordinator -- Added full time kindergarten and increased the number of classrooms from 60 to 160.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Early Childhood Program Coordinator including PREP, PRIME, Pre-K and VPK.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Initiated Kindergarten Roundup for district for all elementary schools which continues across the district.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Developed transition plan for students going from one grade level to next in Elementary.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Developed Summer School for Elementary Students.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Secured funding for family outreach programs – First Start and McKinney Act. 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Worked as a Kindergarten teacher for ten years.</a:t>
            </a:r>
          </a:p>
          <a:p>
            <a:endParaRPr lang="en-US" sz="1000" dirty="0">
              <a:latin typeface="Corbel" panose="020B050302020402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1450" y="2702670"/>
            <a:ext cx="7486265" cy="260028"/>
          </a:xfrm>
          <a:prstGeom prst="rect">
            <a:avLst/>
          </a:prstGeom>
          <a:solidFill>
            <a:srgbClr val="45413E"/>
          </a:solidFill>
          <a:ln>
            <a:solidFill>
              <a:srgbClr val="45413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0" dirty="0">
              <a:latin typeface="Corbel" panose="020B0503020204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17367" y="2702670"/>
            <a:ext cx="13494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orbel" panose="020B0503020204020204" pitchFamily="34" charset="0"/>
              </a:rPr>
              <a:t>EXPERIENCE</a:t>
            </a:r>
            <a:endParaRPr lang="en-US" sz="1035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4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0546F50-664D-49D4-9F11-B8F755285E22}"/>
              </a:ext>
            </a:extLst>
          </p:cNvPr>
          <p:cNvSpPr/>
          <p:nvPr/>
        </p:nvSpPr>
        <p:spPr>
          <a:xfrm>
            <a:off x="140719" y="6796069"/>
            <a:ext cx="7490962" cy="258205"/>
          </a:xfrm>
          <a:prstGeom prst="rect">
            <a:avLst/>
          </a:prstGeom>
          <a:solidFill>
            <a:srgbClr val="45413E"/>
          </a:solidFill>
          <a:ln>
            <a:solidFill>
              <a:srgbClr val="45413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0" dirty="0">
              <a:latin typeface="Corbel" panose="020B0503020204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17367" y="6799732"/>
            <a:ext cx="61221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orbel" panose="020B0503020204020204" pitchFamily="34" charset="0"/>
              </a:rPr>
              <a:t>EDUCATION</a:t>
            </a:r>
            <a:endParaRPr lang="en-US" sz="1200" dirty="0">
              <a:latin typeface="Corbel" panose="020B05030202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754" y="7087228"/>
            <a:ext cx="749096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srgbClr val="45413E"/>
                </a:solidFill>
                <a:latin typeface="Corbel" panose="020B0503020204020204" pitchFamily="34" charset="0"/>
              </a:rPr>
              <a:t>Rollins College 			  	  			</a:t>
            </a:r>
            <a:r>
              <a:rPr lang="en-US" sz="1000" b="1" dirty="0">
                <a:solidFill>
                  <a:srgbClr val="45413E"/>
                </a:solidFill>
                <a:latin typeface="Corbel" panose="020B0503020204020204" pitchFamily="34" charset="0"/>
              </a:rPr>
              <a:t>		 			</a:t>
            </a:r>
          </a:p>
          <a:p>
            <a:pPr lvl="0"/>
            <a:r>
              <a:rPr lang="en-US" sz="1000" dirty="0">
                <a:solidFill>
                  <a:srgbClr val="45413E"/>
                </a:solidFill>
                <a:latin typeface="Corbel" panose="020B0503020204020204" pitchFamily="34" charset="0"/>
              </a:rPr>
              <a:t>Master of Arts in Teaching (MAT)</a:t>
            </a:r>
          </a:p>
          <a:p>
            <a:pPr lvl="0"/>
            <a:r>
              <a:rPr lang="en-US" sz="600" dirty="0">
                <a:solidFill>
                  <a:prstClr val="black"/>
                </a:solidFill>
                <a:latin typeface="Corbel" panose="020B0503020204020204" pitchFamily="34" charset="0"/>
              </a:rPr>
              <a:t> </a:t>
            </a:r>
            <a:endParaRPr lang="en-US" sz="600" b="1" dirty="0">
              <a:solidFill>
                <a:srgbClr val="45413E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200" b="1" dirty="0">
                <a:solidFill>
                  <a:srgbClr val="45413E"/>
                </a:solidFill>
                <a:latin typeface="Corbel" panose="020B0503020204020204" pitchFamily="34" charset="0"/>
              </a:rPr>
              <a:t>David Lipscomb College						</a:t>
            </a:r>
            <a:r>
              <a:rPr lang="en-US" sz="1000" b="1" dirty="0">
                <a:solidFill>
                  <a:srgbClr val="45413E"/>
                </a:solidFill>
                <a:latin typeface="Corbel" panose="020B0503020204020204" pitchFamily="34" charset="0"/>
              </a:rPr>
              <a:t>		 </a:t>
            </a:r>
          </a:p>
          <a:p>
            <a:pPr lvl="0"/>
            <a:r>
              <a:rPr lang="en-US" sz="1000" dirty="0">
                <a:solidFill>
                  <a:srgbClr val="45413E"/>
                </a:solidFill>
                <a:latin typeface="Corbel" panose="020B0503020204020204" pitchFamily="34" charset="0"/>
              </a:rPr>
              <a:t>Bachelor of Arts, Elementary Education </a:t>
            </a:r>
          </a:p>
          <a:p>
            <a:pPr lvl="0"/>
            <a:endParaRPr lang="en-US" sz="6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200" b="1" dirty="0">
                <a:solidFill>
                  <a:srgbClr val="45413E"/>
                </a:solidFill>
                <a:latin typeface="Corbel" panose="020B0503020204020204" pitchFamily="34" charset="0"/>
              </a:rPr>
              <a:t>Certifications: </a:t>
            </a:r>
            <a:endParaRPr lang="en-US" sz="1000" b="1" dirty="0">
              <a:solidFill>
                <a:srgbClr val="45413E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000" dirty="0">
                <a:solidFill>
                  <a:srgbClr val="45413E"/>
                </a:solidFill>
                <a:latin typeface="Corbel" panose="020B0503020204020204" pitchFamily="34" charset="0"/>
              </a:rPr>
              <a:t>Elementary Education, Early Childhood Education, Administration and Supervision, ESOL and Director’s Credential</a:t>
            </a:r>
          </a:p>
          <a:p>
            <a:pPr lvl="0"/>
            <a:r>
              <a:rPr lang="en-US" sz="600" dirty="0">
                <a:solidFill>
                  <a:srgbClr val="45413E"/>
                </a:solidFill>
                <a:latin typeface="Corbel" panose="020B0503020204020204" pitchFamily="34" charset="0"/>
              </a:rPr>
              <a:t> </a:t>
            </a:r>
          </a:p>
          <a:p>
            <a:pPr lvl="0"/>
            <a:r>
              <a:rPr lang="en-US" sz="1200" b="1" dirty="0">
                <a:solidFill>
                  <a:srgbClr val="45413E"/>
                </a:solidFill>
                <a:latin typeface="Corbel" panose="020B0503020204020204" pitchFamily="34" charset="0"/>
              </a:rPr>
              <a:t>Certified Trainer: </a:t>
            </a:r>
            <a:endParaRPr lang="en-US" sz="1000" b="1" dirty="0">
              <a:solidFill>
                <a:srgbClr val="45413E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000" dirty="0">
                <a:solidFill>
                  <a:srgbClr val="45413E"/>
                </a:solidFill>
                <a:latin typeface="Corbel" panose="020B0503020204020204" pitchFamily="34" charset="0"/>
              </a:rPr>
              <a:t>Brain Compatible Learning, High/Scope, Effectiveness Training Creative Curriculum, Parents as Teachers </a:t>
            </a:r>
          </a:p>
          <a:p>
            <a:pPr lvl="0"/>
            <a:endParaRPr lang="en-US" sz="10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7367" y="1589519"/>
            <a:ext cx="75201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>
              <a:latin typeface="Corbel" panose="020B05030202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B0546F50-664D-49D4-9F11-B8F755285E22}"/>
              </a:ext>
            </a:extLst>
          </p:cNvPr>
          <p:cNvSpPr/>
          <p:nvPr/>
        </p:nvSpPr>
        <p:spPr>
          <a:xfrm>
            <a:off x="140719" y="1251319"/>
            <a:ext cx="7490962" cy="258205"/>
          </a:xfrm>
          <a:prstGeom prst="rect">
            <a:avLst/>
          </a:prstGeom>
          <a:solidFill>
            <a:srgbClr val="45413E"/>
          </a:solidFill>
          <a:ln>
            <a:solidFill>
              <a:srgbClr val="45413E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60" dirty="0">
              <a:latin typeface="Corbel" panose="020B05030202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D0287D5-85BD-4C67-8B65-39B0C0341B8D}"/>
              </a:ext>
            </a:extLst>
          </p:cNvPr>
          <p:cNvSpPr/>
          <p:nvPr/>
        </p:nvSpPr>
        <p:spPr>
          <a:xfrm>
            <a:off x="221332" y="1250172"/>
            <a:ext cx="26651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orbel" panose="020B0503020204020204" pitchFamily="34" charset="0"/>
              </a:rPr>
              <a:t>BOARD AND CIVIC AFFILIATIONS</a:t>
            </a:r>
            <a:endParaRPr lang="en-US" sz="1035" dirty="0">
              <a:latin typeface="Corbel" panose="020B05030202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F72B2FA-F2EF-4957-B166-0C43CA97E983}"/>
              </a:ext>
            </a:extLst>
          </p:cNvPr>
          <p:cNvSpPr txBox="1"/>
          <p:nvPr/>
        </p:nvSpPr>
        <p:spPr>
          <a:xfrm>
            <a:off x="1909971" y="107482"/>
            <a:ext cx="3952457" cy="4508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30" b="1" dirty="0">
                <a:latin typeface="Corbel" panose="020B0503020204020204" pitchFamily="34" charset="0"/>
              </a:rPr>
              <a:t>SARAH CLARK SPRINKEL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FAEF1A9-68A1-4FE7-8A4A-05E4CFE4FBCC}"/>
              </a:ext>
            </a:extLst>
          </p:cNvPr>
          <p:cNvSpPr/>
          <p:nvPr/>
        </p:nvSpPr>
        <p:spPr>
          <a:xfrm>
            <a:off x="2085696" y="505996"/>
            <a:ext cx="3633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orbel" panose="020B0503020204020204" pitchFamily="34" charset="0"/>
              </a:rPr>
              <a:t>1031 Osceola Avenue</a:t>
            </a:r>
          </a:p>
          <a:p>
            <a:pPr algn="ctr"/>
            <a:r>
              <a:rPr lang="en-US" sz="1200" dirty="0">
                <a:latin typeface="Corbel" panose="020B0503020204020204" pitchFamily="34" charset="0"/>
              </a:rPr>
              <a:t>Winter Park, Florida 32789</a:t>
            </a:r>
          </a:p>
          <a:p>
            <a:pPr algn="ctr"/>
            <a:r>
              <a:rPr lang="en-US" sz="1200" dirty="0">
                <a:latin typeface="Corbel" panose="020B0503020204020204" pitchFamily="34" charset="0"/>
              </a:rPr>
              <a:t>sarah_sprinkle@yahoo.com | 407.247.1912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C6489BC-7F18-43D4-ABEB-1716F7E2E91A}"/>
              </a:ext>
            </a:extLst>
          </p:cNvPr>
          <p:cNvSpPr/>
          <p:nvPr/>
        </p:nvSpPr>
        <p:spPr>
          <a:xfrm>
            <a:off x="136754" y="1553859"/>
            <a:ext cx="749096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prstClr val="black"/>
                </a:solidFill>
                <a:latin typeface="Corbel" panose="020B0503020204020204" pitchFamily="34" charset="0"/>
              </a:rPr>
              <a:t>CITY OF WINTER PARK, FLORIDA</a:t>
            </a:r>
            <a:endParaRPr lang="en-US" sz="1000" b="1" dirty="0">
              <a:latin typeface="Corbel" panose="020B050302020402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r>
              <a:rPr lang="en-US" sz="1000" b="1" dirty="0">
                <a:latin typeface="Corbel" panose="020B0503020204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CITY COMMISSIONER + VICE MAYOR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				                          			            	             	    2011 </a:t>
            </a: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–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Present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endParaRPr lang="en-US" sz="200" dirty="0">
              <a:latin typeface="Corbel" panose="020B0503020204020204" pitchFamily="34" charset="0"/>
            </a:endParaRPr>
          </a:p>
          <a:p>
            <a:pPr marL="171450" lvl="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Added Family Coordinator position to city staff to create and implement family programs.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Created city report card which goes out to the community and details how the city is performing.</a:t>
            </a:r>
          </a:p>
          <a:p>
            <a:pPr marL="171450" lvl="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Developed new community long range and strategic plan for how City of Winter Park will grow in the present and future.</a:t>
            </a:r>
          </a:p>
          <a:p>
            <a:pPr marL="171450" indent="-171450">
              <a:buFontTx/>
              <a:buChar char="-"/>
            </a:pPr>
            <a:r>
              <a:rPr lang="en-US" sz="1000" dirty="0">
                <a:latin typeface="Corbel" panose="020B0503020204020204" pitchFamily="34" charset="0"/>
              </a:rPr>
              <a:t>Added 55 acres of parkland to City of Winter Park.</a:t>
            </a:r>
          </a:p>
          <a:p>
            <a:pPr lvl="0"/>
            <a:r>
              <a:rPr lang="en-US" sz="600" dirty="0">
                <a:latin typeface="Corbel" panose="020B0503020204020204" pitchFamily="34" charset="0"/>
              </a:rPr>
              <a:t> </a:t>
            </a:r>
            <a:endParaRPr lang="en-US" sz="600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Corbel" panose="020B0503020204020204" pitchFamily="34" charset="0"/>
              </a:rPr>
              <a:t>FIRST CONGREGATIONAL CHURCH OF WINTER PARK	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						    1975 – Present</a:t>
            </a:r>
            <a:endParaRPr lang="en-US" sz="12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MEMBER, CHAIRPERSON OF VARIOUS BOARDS + SUNDAY SCHOOL TEACHER</a:t>
            </a:r>
          </a:p>
          <a:p>
            <a:pPr lvl="0"/>
            <a:endParaRPr lang="en-US" sz="6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200" b="1" dirty="0">
                <a:solidFill>
                  <a:prstClr val="black"/>
                </a:solidFill>
                <a:latin typeface="Corbel" panose="020B0503020204020204" pitchFamily="34" charset="0"/>
              </a:rPr>
              <a:t>LOCAL + STATE ADVISORY BOARDS							</a:t>
            </a:r>
            <a:r>
              <a:rPr lang="en-US" sz="1050" b="1" dirty="0">
                <a:solidFill>
                  <a:prstClr val="black"/>
                </a:solidFill>
                <a:latin typeface="Corbel" panose="020B0503020204020204" pitchFamily="34" charset="0"/>
              </a:rPr>
              <a:t> 		   </a:t>
            </a:r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1982 – Present</a:t>
            </a:r>
            <a:endParaRPr lang="en-US" sz="105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r>
              <a:rPr lang="en-US" sz="1000" b="1" dirty="0">
                <a:solidFill>
                  <a:prstClr val="black"/>
                </a:solidFill>
                <a:latin typeface="Corbel" panose="020B0503020204020204" pitchFamily="34" charset="0"/>
              </a:rPr>
              <a:t>MEMBER 											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Nemours Bright Start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Winter Park Health Foundation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Charter Member of First State Coordinating Council on Early Childhood Services 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Head Start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Initiated Tangelo Park Pilot Project with Harris Rosen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Paramore Project consultant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Success by Six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Healthy Families Orange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Readiness to Start School Goal One State Committee 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Celebrate the Family Conference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Healthy Start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Early Learning Consortiums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VoTech Advisory Board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Human Services Council 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4C Advisory Committee, Children and Youth Network 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Collaborative Council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Florida Network of Family and Parent Education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Bridge Builders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Winter Park/ Orlando Cotillion 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Week-Ends of Winter Park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r>
              <a:rPr lang="en-US" sz="1000" dirty="0">
                <a:solidFill>
                  <a:prstClr val="black"/>
                </a:solidFill>
                <a:latin typeface="Corbel" panose="020B0503020204020204" pitchFamily="34" charset="0"/>
              </a:rPr>
              <a:t>PTA member - President at Brookshire Elementary School and Glenridge Middle School and treasurer for Winter Park High School </a:t>
            </a:r>
          </a:p>
          <a:p>
            <a:pPr marL="110945" lvl="0" indent="-110945">
              <a:buFont typeface="Corbel" panose="020B0503020204020204" pitchFamily="34" charset="0"/>
              <a:buChar char="‐"/>
            </a:pPr>
            <a:endParaRPr lang="en-US" sz="1000" b="1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110945" lvl="0" indent="-110945">
              <a:buFont typeface="Corbel" panose="020B0503020204020204" pitchFamily="34" charset="0"/>
              <a:buChar char="‐"/>
            </a:pPr>
            <a:endParaRPr lang="en-US" sz="1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lvl="0"/>
            <a:endParaRPr lang="en-US" sz="10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pPr marL="171450" lvl="0" indent="-171450">
              <a:buFontTx/>
              <a:buChar char="-"/>
            </a:pPr>
            <a:endParaRPr lang="en-US" sz="10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05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29858</TotalTime>
  <Words>166</Words>
  <Application>Microsoft Macintosh PowerPoint</Application>
  <PresentationFormat>Custom</PresentationFormat>
  <Paragraphs>103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MS Mincho</vt:lpstr>
      <vt:lpstr>Times New Roman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 Hall</dc:creator>
  <cp:lastModifiedBy>Mary Jamis</cp:lastModifiedBy>
  <cp:revision>189</cp:revision>
  <cp:lastPrinted>2016-07-26T15:52:40Z</cp:lastPrinted>
  <dcterms:created xsi:type="dcterms:W3CDTF">2015-11-30T21:26:40Z</dcterms:created>
  <dcterms:modified xsi:type="dcterms:W3CDTF">2019-03-18T16:57:37Z</dcterms:modified>
</cp:coreProperties>
</file>